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3" r:id="rId8"/>
    <p:sldId id="262" r:id="rId9"/>
    <p:sldId id="265" r:id="rId10"/>
    <p:sldId id="266" r:id="rId11"/>
    <p:sldId id="264" r:id="rId12"/>
    <p:sldId id="270" r:id="rId13"/>
    <p:sldId id="269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6"/>
    <p:restoredTop sz="96405"/>
  </p:normalViewPr>
  <p:slideViewPr>
    <p:cSldViewPr snapToGrid="0">
      <p:cViewPr varScale="1">
        <p:scale>
          <a:sx n="109" d="100"/>
          <a:sy n="109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988AA-2FA1-20B8-BDCF-E9026C43E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ООП</a:t>
            </a:r>
            <a:br>
              <a:rPr lang="ru-RU" dirty="0"/>
            </a:br>
            <a:r>
              <a:rPr lang="ru-RU" sz="4800" dirty="0"/>
              <a:t>Добро или зло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556163-2484-55A5-D479-0E09A5FBE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1206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62CD5-C638-D3F9-BFDC-DFE6FA09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</a:p>
        </p:txBody>
      </p:sp>
      <p:pic>
        <p:nvPicPr>
          <p:cNvPr id="4" name="Рисунок 3" descr="Лампочка и шестеренка">
            <a:extLst>
              <a:ext uri="{FF2B5EF4-FFF2-40B4-BE49-F238E27FC236}">
                <a16:creationId xmlns:a16="http://schemas.microsoft.com/office/drawing/2014/main" id="{F767EC45-EB28-1211-B53F-081A6EB85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1600" y="692438"/>
            <a:ext cx="5715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67640-0320-D293-355C-5258017FD81F}"/>
              </a:ext>
            </a:extLst>
          </p:cNvPr>
          <p:cNvSpPr txBox="1"/>
          <p:nvPr/>
        </p:nvSpPr>
        <p:spPr>
          <a:xfrm>
            <a:off x="9563100" y="685800"/>
            <a:ext cx="23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Действие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D7BB28-041D-DFC3-43EA-F65601D27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247" y="1428750"/>
            <a:ext cx="6381506" cy="51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11D73-1D2C-22EE-BBDB-04B7EB3C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pic>
        <p:nvPicPr>
          <p:cNvPr id="3" name="Рисунок 2" descr="Лампочка и шестеренка">
            <a:extLst>
              <a:ext uri="{FF2B5EF4-FFF2-40B4-BE49-F238E27FC236}">
                <a16:creationId xmlns:a16="http://schemas.microsoft.com/office/drawing/2014/main" id="{C464F434-BB43-81F3-6B11-274728649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3785" y="692438"/>
            <a:ext cx="571500" cy="57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CF6C2C-9342-31F7-71D4-D20BDE51AC16}"/>
              </a:ext>
            </a:extLst>
          </p:cNvPr>
          <p:cNvSpPr txBox="1"/>
          <p:nvPr/>
        </p:nvSpPr>
        <p:spPr>
          <a:xfrm>
            <a:off x="8285285" y="685800"/>
            <a:ext cx="3508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Схема, устройство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A2B4BB-D4AA-53D7-C7A2-99C4516BB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52" y="1453662"/>
            <a:ext cx="7010696" cy="52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7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856D1-D421-5E3A-7049-56EAE6D2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5" y="1301360"/>
            <a:ext cx="5187462" cy="2717980"/>
          </a:xfrm>
        </p:spPr>
        <p:txBody>
          <a:bodyPr/>
          <a:lstStyle/>
          <a:p>
            <a:r>
              <a:rPr lang="ru-RU" dirty="0" err="1"/>
              <a:t>L</a:t>
            </a:r>
            <a:r>
              <a:rPr lang="en-US" dirty="0" err="1"/>
              <a:t>ive</a:t>
            </a:r>
            <a:r>
              <a:rPr lang="en-US" dirty="0"/>
              <a:t> coding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CE5380-88AE-CCC8-E017-93683C5D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Стикер 347 Кот за ноутбуком">
            <a:extLst>
              <a:ext uri="{FF2B5EF4-FFF2-40B4-BE49-F238E27FC236}">
                <a16:creationId xmlns:a16="http://schemas.microsoft.com/office/drawing/2014/main" id="{D1333A13-DAA6-DB55-07D1-3CDF4E1C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63" y="890954"/>
            <a:ext cx="4665686" cy="466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7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749B1-0E68-0D9F-09FA-0EE21A62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принципов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3B938A-EE02-7B86-C728-5086C5F4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82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4B60304-4BD0-3EC4-425E-BE9988E10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59664"/>
            <a:ext cx="4443984" cy="823912"/>
          </a:xfrm>
        </p:spPr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611B7E-3789-A81F-F0B4-7E42A3A97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1417791"/>
            <a:ext cx="4443984" cy="3435563"/>
          </a:xfrm>
        </p:spPr>
        <p:txBody>
          <a:bodyPr>
            <a:normAutofit fontScale="85000" lnSpcReduction="10000"/>
          </a:bodyPr>
          <a:lstStyle/>
          <a:p>
            <a:r>
              <a:rPr lang="ru-RU" dirty="0" err="1"/>
              <a:t>i</a:t>
            </a:r>
            <a:r>
              <a:rPr lang="en-US" dirty="0" err="1"/>
              <a:t>mplements</a:t>
            </a:r>
            <a:endParaRPr lang="en-US" dirty="0"/>
          </a:p>
          <a:p>
            <a:r>
              <a:rPr lang="ru-RU" dirty="0"/>
              <a:t>Множество интерфейсов могут быть реализованы одним классом</a:t>
            </a:r>
          </a:p>
          <a:p>
            <a:r>
              <a:rPr lang="ru-RU" dirty="0"/>
              <a:t>Контракт взаимодействия с классом</a:t>
            </a:r>
          </a:p>
          <a:p>
            <a:r>
              <a:rPr lang="ru-RU" dirty="0"/>
              <a:t>Константы только </a:t>
            </a:r>
            <a:r>
              <a:rPr lang="ru-RU" dirty="0" err="1"/>
              <a:t>p</a:t>
            </a:r>
            <a:r>
              <a:rPr lang="en-US" dirty="0" err="1"/>
              <a:t>ublic</a:t>
            </a:r>
            <a:r>
              <a:rPr lang="en-US" dirty="0"/>
              <a:t> static final</a:t>
            </a:r>
            <a:endParaRPr lang="ru-RU" dirty="0"/>
          </a:p>
          <a:p>
            <a:r>
              <a:rPr lang="ru-RU" dirty="0"/>
              <a:t>Два типа методов: </a:t>
            </a:r>
            <a:endParaRPr lang="en-US" dirty="0"/>
          </a:p>
          <a:p>
            <a:pPr lvl="1"/>
            <a:r>
              <a:rPr lang="ru-RU" dirty="0" err="1"/>
              <a:t>d</a:t>
            </a:r>
            <a:r>
              <a:rPr lang="en-US" dirty="0" err="1"/>
              <a:t>efault</a:t>
            </a:r>
            <a:endParaRPr lang="en-US" dirty="0"/>
          </a:p>
          <a:p>
            <a:pPr lvl="1"/>
            <a:r>
              <a:rPr lang="en-US" dirty="0"/>
              <a:t>public &lt;T/void&gt; method()</a:t>
            </a:r>
          </a:p>
          <a:p>
            <a:r>
              <a:rPr lang="ru-RU" dirty="0"/>
              <a:t>Нельзя создать экземпляр</a:t>
            </a:r>
            <a:endParaRPr lang="en-US" dirty="0"/>
          </a:p>
          <a:p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184A87-9565-08B8-05A9-DCE7B0B18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359664"/>
            <a:ext cx="4443984" cy="823912"/>
          </a:xfrm>
        </p:spPr>
        <p:txBody>
          <a:bodyPr/>
          <a:lstStyle/>
          <a:p>
            <a:r>
              <a:rPr lang="ru-RU" dirty="0"/>
              <a:t>Абстрактный класс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357E90-8963-FDDB-78D4-BC51E1408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1417791"/>
            <a:ext cx="4443984" cy="3435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extends</a:t>
            </a:r>
          </a:p>
          <a:p>
            <a:r>
              <a:rPr lang="en-US" dirty="0" err="1"/>
              <a:t>Т</a:t>
            </a:r>
            <a:r>
              <a:rPr lang="ru-RU" dirty="0" err="1"/>
              <a:t>олько</a:t>
            </a:r>
            <a:r>
              <a:rPr lang="ru-RU" dirty="0"/>
              <a:t> один класс можно наследовать</a:t>
            </a:r>
          </a:p>
          <a:p>
            <a:r>
              <a:rPr lang="ru-RU" dirty="0"/>
              <a:t>Базовая составляющая для нескольких классов</a:t>
            </a:r>
            <a:endParaRPr lang="en-US" dirty="0"/>
          </a:p>
          <a:p>
            <a:r>
              <a:rPr lang="ru-RU" dirty="0"/>
              <a:t>Любой модификатор для констант</a:t>
            </a:r>
            <a:endParaRPr lang="en-US" dirty="0"/>
          </a:p>
          <a:p>
            <a:r>
              <a:rPr lang="ru-RU" dirty="0"/>
              <a:t>Три типа методов:</a:t>
            </a:r>
          </a:p>
          <a:p>
            <a:pPr lvl="1"/>
            <a:r>
              <a:rPr lang="en-US" dirty="0"/>
              <a:t>public &lt;static&gt; &lt;T/void&gt; method</a:t>
            </a:r>
          </a:p>
          <a:p>
            <a:pPr lvl="1"/>
            <a:r>
              <a:rPr lang="en-US" dirty="0"/>
              <a:t>private &lt;static&gt; &lt;T/void&gt; method</a:t>
            </a:r>
          </a:p>
          <a:p>
            <a:pPr lvl="1"/>
            <a:r>
              <a:rPr lang="en-US" dirty="0"/>
              <a:t>public abstract</a:t>
            </a:r>
            <a:endParaRPr lang="ru-RU" dirty="0"/>
          </a:p>
          <a:p>
            <a:r>
              <a:rPr lang="ru-RU" dirty="0"/>
              <a:t>Нельзя создать экземпляр</a:t>
            </a:r>
          </a:p>
        </p:txBody>
      </p:sp>
      <p:pic>
        <p:nvPicPr>
          <p:cNvPr id="8" name="Рисунок 7" descr="Вопросительный знак">
            <a:extLst>
              <a:ext uri="{FF2B5EF4-FFF2-40B4-BE49-F238E27FC236}">
                <a16:creationId xmlns:a16="http://schemas.microsoft.com/office/drawing/2014/main" id="{46270F67-46D3-18E8-24FF-6257D4940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7884" y="4676314"/>
            <a:ext cx="914400" cy="914400"/>
          </a:xfrm>
          <a:prstGeom prst="rect">
            <a:avLst/>
          </a:prstGeom>
        </p:spPr>
      </p:pic>
      <p:sp>
        <p:nvSpPr>
          <p:cNvPr id="9" name="Текст 2">
            <a:extLst>
              <a:ext uri="{FF2B5EF4-FFF2-40B4-BE49-F238E27FC236}">
                <a16:creationId xmlns:a16="http://schemas.microsoft.com/office/drawing/2014/main" id="{5F554A65-868D-AE9E-BFF9-A978D610BB83}"/>
              </a:ext>
            </a:extLst>
          </p:cNvPr>
          <p:cNvSpPr txBox="1">
            <a:spLocks/>
          </p:cNvSpPr>
          <p:nvPr/>
        </p:nvSpPr>
        <p:spPr>
          <a:xfrm>
            <a:off x="2272284" y="4675613"/>
            <a:ext cx="539460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Когда же что использовать?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A6194243-C390-EC24-F6B2-1A28BF951DEC}"/>
              </a:ext>
            </a:extLst>
          </p:cNvPr>
          <p:cNvSpPr txBox="1">
            <a:spLocks/>
          </p:cNvSpPr>
          <p:nvPr/>
        </p:nvSpPr>
        <p:spPr>
          <a:xfrm>
            <a:off x="2272284" y="5685446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Интерфейс</a:t>
            </a:r>
          </a:p>
        </p:txBody>
      </p:sp>
      <p:pic>
        <p:nvPicPr>
          <p:cNvPr id="14" name="Рисунок 13" descr="Выполнить">
            <a:extLst>
              <a:ext uri="{FF2B5EF4-FFF2-40B4-BE49-F238E27FC236}">
                <a16:creationId xmlns:a16="http://schemas.microsoft.com/office/drawing/2014/main" id="{AD54745A-BCE3-9380-3690-5C230C624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57" y="5816740"/>
            <a:ext cx="914400" cy="914400"/>
          </a:xfrm>
          <a:prstGeom prst="rect">
            <a:avLst/>
          </a:prstGeom>
        </p:spPr>
      </p:pic>
      <p:pic>
        <p:nvPicPr>
          <p:cNvPr id="16" name="Рисунок 15" descr="Социальная сеть">
            <a:extLst>
              <a:ext uri="{FF2B5EF4-FFF2-40B4-BE49-F238E27FC236}">
                <a16:creationId xmlns:a16="http://schemas.microsoft.com/office/drawing/2014/main" id="{531A98CC-E6A0-6AA0-1B82-F3E6AF51F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9068" y="5820509"/>
            <a:ext cx="914400" cy="914400"/>
          </a:xfrm>
          <a:prstGeom prst="rect">
            <a:avLst/>
          </a:prstGeom>
        </p:spPr>
      </p:pic>
      <p:sp>
        <p:nvSpPr>
          <p:cNvPr id="17" name="Текст 2">
            <a:extLst>
              <a:ext uri="{FF2B5EF4-FFF2-40B4-BE49-F238E27FC236}">
                <a16:creationId xmlns:a16="http://schemas.microsoft.com/office/drawing/2014/main" id="{9DA2CAE2-C270-0723-A8B3-180BB6912905}"/>
              </a:ext>
            </a:extLst>
          </p:cNvPr>
          <p:cNvSpPr txBox="1">
            <a:spLocks/>
          </p:cNvSpPr>
          <p:nvPr/>
        </p:nvSpPr>
        <p:spPr>
          <a:xfrm>
            <a:off x="7404899" y="5685446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Абстрактный класс</a:t>
            </a:r>
          </a:p>
        </p:txBody>
      </p:sp>
    </p:spTree>
    <p:extLst>
      <p:ext uri="{BB962C8B-B14F-4D97-AF65-F5344CB8AC3E}">
        <p14:creationId xmlns:p14="http://schemas.microsoft.com/office/powerpoint/2010/main" val="285183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Принципы SOLID в картинках / Хабр">
            <a:extLst>
              <a:ext uri="{FF2B5EF4-FFF2-40B4-BE49-F238E27FC236}">
                <a16:creationId xmlns:a16="http://schemas.microsoft.com/office/drawing/2014/main" id="{80772109-516B-1EA6-D92D-D58263A2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46" y="2536165"/>
            <a:ext cx="8223615" cy="304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387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OLID Principles: A Guide to Better Software Design with Code Examples">
            <a:extLst>
              <a:ext uri="{FF2B5EF4-FFF2-40B4-BE49-F238E27FC236}">
                <a16:creationId xmlns:a16="http://schemas.microsoft.com/office/drawing/2014/main" id="{707EF3AF-AC9D-1115-B974-44B25941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" y="630482"/>
            <a:ext cx="9950287" cy="559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88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C1BCB64-04CA-7DCD-FA0D-2B81A716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05" y="521677"/>
            <a:ext cx="9518790" cy="581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7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E2AD7D3B-DA69-1F23-3C22-7A2D9063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02" y="665044"/>
            <a:ext cx="9444795" cy="55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59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A5C0BBB-FE62-B6BE-9058-7027E0D0C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47" y="228424"/>
            <a:ext cx="7143506" cy="640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3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36F21-3AEB-93F4-6906-4C5B2235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</a:t>
            </a:r>
            <a:r>
              <a:rPr lang="ru-RU" dirty="0" err="1"/>
              <a:t>j</a:t>
            </a:r>
            <a:r>
              <a:rPr lang="en-US" dirty="0"/>
              <a:t>ava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DDBAA4-ED10-F462-35FB-FBD343927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88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6D86A59-C89E-5898-F5A2-48F5D9905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23" y="817808"/>
            <a:ext cx="10339754" cy="522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1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5ADED72-D012-AA47-952F-133E3CBC7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7" y="762524"/>
            <a:ext cx="10558665" cy="533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2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49B78-60CB-FCA8-E15C-35DB7D25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pic>
        <p:nvPicPr>
          <p:cNvPr id="2050" name="Picture 2" descr="Преобразование типов в Java • Vertex Academy">
            <a:extLst>
              <a:ext uri="{FF2B5EF4-FFF2-40B4-BE49-F238E27FC236}">
                <a16:creationId xmlns:a16="http://schemas.microsoft.com/office/drawing/2014/main" id="{C23F499D-7FC3-7704-5B7C-43709694AC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51" y="1910862"/>
            <a:ext cx="8053898" cy="456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3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892DF-6D10-FEAE-348C-E6F64B22B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A</a:t>
            </a:r>
            <a:r>
              <a:rPr lang="en-US" dirty="0" err="1"/>
              <a:t>utoboxing</a:t>
            </a:r>
            <a:r>
              <a:rPr lang="en-US" dirty="0"/>
              <a:t>/Unboxing </a:t>
            </a:r>
            <a:r>
              <a:rPr lang="en-US" dirty="0" err="1"/>
              <a:t>п</a:t>
            </a:r>
            <a:r>
              <a:rPr lang="ru-RU" dirty="0" err="1"/>
              <a:t>римитивов</a:t>
            </a:r>
            <a:endParaRPr lang="ru-RU" dirty="0"/>
          </a:p>
        </p:txBody>
      </p:sp>
      <p:pic>
        <p:nvPicPr>
          <p:cNvPr id="3074" name="Picture 2" descr="Классы-обертки · DAN.IT education">
            <a:extLst>
              <a:ext uri="{FF2B5EF4-FFF2-40B4-BE49-F238E27FC236}">
                <a16:creationId xmlns:a16="http://schemas.microsoft.com/office/drawing/2014/main" id="{AC587797-8A3D-92DC-FDF4-A9BD5058D1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74" y="2283070"/>
            <a:ext cx="5991452" cy="385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12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7BE67-6BB8-D405-4ECF-DE909FBF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одификаторы</a:t>
            </a:r>
            <a:r>
              <a:rPr lang="ru-RU" dirty="0"/>
              <a:t> доступа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E546F33-F8DD-D01C-9399-291435300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452623"/>
              </p:ext>
            </p:extLst>
          </p:nvPr>
        </p:nvGraphicFramePr>
        <p:xfrm>
          <a:off x="1371600" y="2286000"/>
          <a:ext cx="9812215" cy="318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443">
                  <a:extLst>
                    <a:ext uri="{9D8B030D-6E8A-4147-A177-3AD203B41FA5}">
                      <a16:colId xmlns:a16="http://schemas.microsoft.com/office/drawing/2014/main" val="891314665"/>
                    </a:ext>
                  </a:extLst>
                </a:gridCol>
                <a:gridCol w="1962443">
                  <a:extLst>
                    <a:ext uri="{9D8B030D-6E8A-4147-A177-3AD203B41FA5}">
                      <a16:colId xmlns:a16="http://schemas.microsoft.com/office/drawing/2014/main" val="4210890019"/>
                    </a:ext>
                  </a:extLst>
                </a:gridCol>
                <a:gridCol w="1962443">
                  <a:extLst>
                    <a:ext uri="{9D8B030D-6E8A-4147-A177-3AD203B41FA5}">
                      <a16:colId xmlns:a16="http://schemas.microsoft.com/office/drawing/2014/main" val="1527269314"/>
                    </a:ext>
                  </a:extLst>
                </a:gridCol>
                <a:gridCol w="1962443">
                  <a:extLst>
                    <a:ext uri="{9D8B030D-6E8A-4147-A177-3AD203B41FA5}">
                      <a16:colId xmlns:a16="http://schemas.microsoft.com/office/drawing/2014/main" val="2063306088"/>
                    </a:ext>
                  </a:extLst>
                </a:gridCol>
                <a:gridCol w="1962443">
                  <a:extLst>
                    <a:ext uri="{9D8B030D-6E8A-4147-A177-3AD203B41FA5}">
                      <a16:colId xmlns:a16="http://schemas.microsoft.com/office/drawing/2014/main" val="1382622921"/>
                    </a:ext>
                  </a:extLst>
                </a:gridCol>
              </a:tblGrid>
              <a:tr h="6236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dirty="0"/>
                        <a:t>Modifier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Class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Package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Subclass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Global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785326"/>
                  </a:ext>
                </a:extLst>
              </a:tr>
              <a:tr h="623668">
                <a:tc>
                  <a:txBody>
                    <a:bodyPr/>
                    <a:lstStyle/>
                    <a:p>
                      <a:r>
                        <a:rPr lang="en-US" dirty="0"/>
                        <a:t>Public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645639"/>
                  </a:ext>
                </a:extLst>
              </a:tr>
              <a:tr h="623668">
                <a:tc>
                  <a:txBody>
                    <a:bodyPr/>
                    <a:lstStyle/>
                    <a:p>
                      <a:r>
                        <a:rPr lang="en-US" dirty="0"/>
                        <a:t>Protected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ru-RU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199226"/>
                  </a:ext>
                </a:extLst>
              </a:tr>
              <a:tr h="623668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ru-RU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ru-RU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34656"/>
                  </a:ext>
                </a:extLst>
              </a:tr>
              <a:tr h="623668">
                <a:tc>
                  <a:txBody>
                    <a:bodyPr/>
                    <a:lstStyle/>
                    <a:p>
                      <a:r>
                        <a:rPr lang="en-US" dirty="0"/>
                        <a:t>Private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ru-RU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ru-RU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ru-RU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81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89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856D1-D421-5E3A-7049-56EAE6D2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5" y="1301360"/>
            <a:ext cx="5187462" cy="2717980"/>
          </a:xfrm>
        </p:spPr>
        <p:txBody>
          <a:bodyPr/>
          <a:lstStyle/>
          <a:p>
            <a:r>
              <a:rPr lang="ru-RU" dirty="0" err="1"/>
              <a:t>L</a:t>
            </a:r>
            <a:r>
              <a:rPr lang="en-US" dirty="0" err="1"/>
              <a:t>ive</a:t>
            </a:r>
            <a:r>
              <a:rPr lang="en-US" dirty="0"/>
              <a:t> coding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CE5380-88AE-CCC8-E017-93683C5D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Стикер 347 Кот за ноутбуком">
            <a:extLst>
              <a:ext uri="{FF2B5EF4-FFF2-40B4-BE49-F238E27FC236}">
                <a16:creationId xmlns:a16="http://schemas.microsoft.com/office/drawing/2014/main" id="{D1333A13-DAA6-DB55-07D1-3CDF4E1C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63" y="890954"/>
            <a:ext cx="4665686" cy="466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2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F7E54-5698-38B4-1595-DFA070EE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735015"/>
            <a:ext cx="3760083" cy="2419082"/>
          </a:xfrm>
        </p:spPr>
        <p:txBody>
          <a:bodyPr/>
          <a:lstStyle/>
          <a:p>
            <a:r>
              <a:rPr lang="en-US" dirty="0"/>
              <a:t>OOP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459ABE-C9B4-4B67-D67E-C9B963546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4" name="Picture 4" descr="Актуально ли сегодня ООП? / Хабр">
            <a:extLst>
              <a:ext uri="{FF2B5EF4-FFF2-40B4-BE49-F238E27FC236}">
                <a16:creationId xmlns:a16="http://schemas.microsoft.com/office/drawing/2014/main" id="{C35CF68F-17AA-7D26-7103-0093EF578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16" y="1797610"/>
            <a:ext cx="5535124" cy="36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CEAFA-8D27-BEFE-AAAE-03A347D1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объекта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844400-2CA5-B332-F8E2-3F5432DF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71" y="1559169"/>
            <a:ext cx="7533657" cy="48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1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3AD2F-16B9-9EFA-64FB-D64ADB09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B27C22-6A1B-597A-A2EE-9047D1B28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49" y="1583210"/>
            <a:ext cx="7706702" cy="485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64069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1468</TotalTime>
  <Words>154</Words>
  <Application>Microsoft Macintosh PowerPoint</Application>
  <PresentationFormat>Широкоэкранный</PresentationFormat>
  <Paragraphs>62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4" baseType="lpstr">
      <vt:lpstr>Arial</vt:lpstr>
      <vt:lpstr>Franklin Gothic Book</vt:lpstr>
      <vt:lpstr>Уголки</vt:lpstr>
      <vt:lpstr>ООП Добро или зло</vt:lpstr>
      <vt:lpstr>Основы java</vt:lpstr>
      <vt:lpstr>Типы данных</vt:lpstr>
      <vt:lpstr>Autoboxing/Unboxing примитивов</vt:lpstr>
      <vt:lpstr>Модификаторы доступа</vt:lpstr>
      <vt:lpstr>Live coding</vt:lpstr>
      <vt:lpstr>OOP</vt:lpstr>
      <vt:lpstr>Создание объекта</vt:lpstr>
      <vt:lpstr>Инкапсуляция</vt:lpstr>
      <vt:lpstr>Полиморфизм</vt:lpstr>
      <vt:lpstr>Наследование</vt:lpstr>
      <vt:lpstr>Live coding</vt:lpstr>
      <vt:lpstr>Реализация принципов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ООП Добро или зло</dc:title>
  <dc:creator>Sofya Chernikova</dc:creator>
  <cp:lastModifiedBy>Sofya Chernikova</cp:lastModifiedBy>
  <cp:revision>1</cp:revision>
  <dcterms:created xsi:type="dcterms:W3CDTF">2025-09-05T18:23:29Z</dcterms:created>
  <dcterms:modified xsi:type="dcterms:W3CDTF">2025-09-06T18:51:49Z</dcterms:modified>
</cp:coreProperties>
</file>